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34199513" cy="51206400"/>
  <p:notesSz cx="6864350" cy="9996488"/>
  <p:defaultTextStyle>
    <a:defPPr>
      <a:defRPr lang="ko-KR"/>
    </a:defPPr>
    <a:lvl1pPr marL="0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1pPr>
    <a:lvl2pPr marL="1290858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2pPr>
    <a:lvl3pPr marL="2581717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3pPr>
    <a:lvl4pPr marL="3872575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4pPr>
    <a:lvl5pPr marL="5163434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5pPr>
    <a:lvl6pPr marL="6454292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6pPr>
    <a:lvl7pPr marL="7745151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7pPr>
    <a:lvl8pPr marL="9036009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8pPr>
    <a:lvl9pPr marL="10326868" algn="l" defTabSz="2581717" rtl="0" eaLnBrk="1" latinLnBrk="1" hangingPunct="1">
      <a:defRPr sz="508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8">
          <p15:clr>
            <a:srgbClr val="A4A3A4"/>
          </p15:clr>
        </p15:guide>
        <p15:guide id="2" pos="1077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gistered User" initials="R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015" autoAdjust="0"/>
    <p:restoredTop sz="98226" autoAdjust="0"/>
  </p:normalViewPr>
  <p:slideViewPr>
    <p:cSldViewPr snapToGrid="0">
      <p:cViewPr>
        <p:scale>
          <a:sx n="40" d="100"/>
          <a:sy n="40" d="100"/>
        </p:scale>
        <p:origin x="162" y="270"/>
      </p:cViewPr>
      <p:guideLst>
        <p:guide orient="horz" pos="16128"/>
        <p:guide pos="107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8210" y="0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7F0984E-A3F3-4758-8BE3-9D2DC967AFF1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95189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8210" y="9495189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3345693-FC07-461F-8CC4-41CC2CDDC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247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3CF353E-86C1-4E95-9468-EAA3B8CB85B5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81225" y="750888"/>
            <a:ext cx="2501900" cy="37480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435" y="4747595"/>
            <a:ext cx="5491480" cy="449858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5189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210" y="9495189"/>
            <a:ext cx="2974552" cy="49966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052BC83-ADF7-4EBC-B5A0-572A10DEED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630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52BC83-ADF7-4EBC-B5A0-572A10DEED9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447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64964" y="8380311"/>
            <a:ext cx="29069586" cy="17827413"/>
          </a:xfrm>
        </p:spPr>
        <p:txBody>
          <a:bodyPr anchor="b"/>
          <a:lstStyle>
            <a:lvl1pPr algn="ctr">
              <a:defRPr sz="2244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74939" y="26895217"/>
            <a:ext cx="25649635" cy="12363023"/>
          </a:xfrm>
        </p:spPr>
        <p:txBody>
          <a:bodyPr/>
          <a:lstStyle>
            <a:lvl1pPr marL="0" indent="0" algn="ctr">
              <a:buNone/>
              <a:defRPr sz="8976"/>
            </a:lvl1pPr>
            <a:lvl2pPr marL="1709974" indent="0" algn="ctr">
              <a:buNone/>
              <a:defRPr sz="7480"/>
            </a:lvl2pPr>
            <a:lvl3pPr marL="3419947" indent="0" algn="ctr">
              <a:buNone/>
              <a:defRPr sz="6732"/>
            </a:lvl3pPr>
            <a:lvl4pPr marL="5129921" indent="0" algn="ctr">
              <a:buNone/>
              <a:defRPr sz="5984"/>
            </a:lvl4pPr>
            <a:lvl5pPr marL="6839895" indent="0" algn="ctr">
              <a:buNone/>
              <a:defRPr sz="5984"/>
            </a:lvl5pPr>
            <a:lvl6pPr marL="8549869" indent="0" algn="ctr">
              <a:buNone/>
              <a:defRPr sz="5984"/>
            </a:lvl6pPr>
            <a:lvl7pPr marL="10259842" indent="0" algn="ctr">
              <a:buNone/>
              <a:defRPr sz="5984"/>
            </a:lvl7pPr>
            <a:lvl8pPr marL="11969816" indent="0" algn="ctr">
              <a:buNone/>
              <a:defRPr sz="5984"/>
            </a:lvl8pPr>
            <a:lvl9pPr marL="13679790" indent="0" algn="ctr">
              <a:buNone/>
              <a:defRPr sz="5984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1863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946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3406" y="12766055"/>
            <a:ext cx="29497080" cy="21300436"/>
          </a:xfrm>
        </p:spPr>
        <p:txBody>
          <a:bodyPr anchor="b"/>
          <a:lstStyle>
            <a:lvl1pPr>
              <a:defRPr sz="2244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33406" y="34268002"/>
            <a:ext cx="29497080" cy="11201396"/>
          </a:xfrm>
        </p:spPr>
        <p:txBody>
          <a:bodyPr/>
          <a:lstStyle>
            <a:lvl1pPr marL="0" indent="0">
              <a:buNone/>
              <a:defRPr sz="8976">
                <a:solidFill>
                  <a:schemeClr val="tx1"/>
                </a:solidFill>
              </a:defRPr>
            </a:lvl1pPr>
            <a:lvl2pPr marL="1709974" indent="0">
              <a:buNone/>
              <a:defRPr sz="7480">
                <a:solidFill>
                  <a:schemeClr val="tx1">
                    <a:tint val="75000"/>
                  </a:schemeClr>
                </a:solidFill>
              </a:defRPr>
            </a:lvl2pPr>
            <a:lvl3pPr marL="3419947" indent="0">
              <a:buNone/>
              <a:defRPr sz="6732">
                <a:solidFill>
                  <a:schemeClr val="tx1">
                    <a:tint val="75000"/>
                  </a:schemeClr>
                </a:solidFill>
              </a:defRPr>
            </a:lvl3pPr>
            <a:lvl4pPr marL="5129921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4pPr>
            <a:lvl5pPr marL="6839895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5pPr>
            <a:lvl6pPr marL="8549869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6pPr>
            <a:lvl7pPr marL="10259842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7pPr>
            <a:lvl8pPr marL="11969816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8pPr>
            <a:lvl9pPr marL="13679790" indent="0">
              <a:buNone/>
              <a:defRPr sz="59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12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51217" y="13631334"/>
            <a:ext cx="14534793" cy="324899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13503" y="13631334"/>
            <a:ext cx="14534793" cy="324899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7688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671" y="2726278"/>
            <a:ext cx="29497080" cy="989753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5675" y="12552684"/>
            <a:ext cx="14467995" cy="6151876"/>
          </a:xfrm>
        </p:spPr>
        <p:txBody>
          <a:bodyPr anchor="b"/>
          <a:lstStyle>
            <a:lvl1pPr marL="0" indent="0">
              <a:buNone/>
              <a:defRPr sz="8976" b="1"/>
            </a:lvl1pPr>
            <a:lvl2pPr marL="1709974" indent="0">
              <a:buNone/>
              <a:defRPr sz="7480" b="1"/>
            </a:lvl2pPr>
            <a:lvl3pPr marL="3419947" indent="0">
              <a:buNone/>
              <a:defRPr sz="6732" b="1"/>
            </a:lvl3pPr>
            <a:lvl4pPr marL="5129921" indent="0">
              <a:buNone/>
              <a:defRPr sz="5984" b="1"/>
            </a:lvl4pPr>
            <a:lvl5pPr marL="6839895" indent="0">
              <a:buNone/>
              <a:defRPr sz="5984" b="1"/>
            </a:lvl5pPr>
            <a:lvl6pPr marL="8549869" indent="0">
              <a:buNone/>
              <a:defRPr sz="5984" b="1"/>
            </a:lvl6pPr>
            <a:lvl7pPr marL="10259842" indent="0">
              <a:buNone/>
              <a:defRPr sz="5984" b="1"/>
            </a:lvl7pPr>
            <a:lvl8pPr marL="11969816" indent="0">
              <a:buNone/>
              <a:defRPr sz="5984" b="1"/>
            </a:lvl8pPr>
            <a:lvl9pPr marL="13679790" indent="0">
              <a:buNone/>
              <a:defRPr sz="5984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55675" y="18704560"/>
            <a:ext cx="14467995" cy="275115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313506" y="12552684"/>
            <a:ext cx="14539247" cy="6151876"/>
          </a:xfrm>
        </p:spPr>
        <p:txBody>
          <a:bodyPr anchor="b"/>
          <a:lstStyle>
            <a:lvl1pPr marL="0" indent="0">
              <a:buNone/>
              <a:defRPr sz="8976" b="1"/>
            </a:lvl1pPr>
            <a:lvl2pPr marL="1709974" indent="0">
              <a:buNone/>
              <a:defRPr sz="7480" b="1"/>
            </a:lvl2pPr>
            <a:lvl3pPr marL="3419947" indent="0">
              <a:buNone/>
              <a:defRPr sz="6732" b="1"/>
            </a:lvl3pPr>
            <a:lvl4pPr marL="5129921" indent="0">
              <a:buNone/>
              <a:defRPr sz="5984" b="1"/>
            </a:lvl4pPr>
            <a:lvl5pPr marL="6839895" indent="0">
              <a:buNone/>
              <a:defRPr sz="5984" b="1"/>
            </a:lvl5pPr>
            <a:lvl6pPr marL="8549869" indent="0">
              <a:buNone/>
              <a:defRPr sz="5984" b="1"/>
            </a:lvl6pPr>
            <a:lvl7pPr marL="10259842" indent="0">
              <a:buNone/>
              <a:defRPr sz="5984" b="1"/>
            </a:lvl7pPr>
            <a:lvl8pPr marL="11969816" indent="0">
              <a:buNone/>
              <a:defRPr sz="5984" b="1"/>
            </a:lvl8pPr>
            <a:lvl9pPr marL="13679790" indent="0">
              <a:buNone/>
              <a:defRPr sz="5984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313506" y="18704560"/>
            <a:ext cx="14539247" cy="2751159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82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610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7897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671" y="3413760"/>
            <a:ext cx="11030233" cy="11948160"/>
          </a:xfrm>
        </p:spPr>
        <p:txBody>
          <a:bodyPr anchor="b"/>
          <a:lstStyle>
            <a:lvl1pPr>
              <a:defRPr sz="1196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9248" y="7372785"/>
            <a:ext cx="17313503" cy="36389733"/>
          </a:xfrm>
        </p:spPr>
        <p:txBody>
          <a:bodyPr/>
          <a:lstStyle>
            <a:lvl1pPr>
              <a:defRPr sz="11968"/>
            </a:lvl1pPr>
            <a:lvl2pPr>
              <a:defRPr sz="10472"/>
            </a:lvl2pPr>
            <a:lvl3pPr>
              <a:defRPr sz="8976"/>
            </a:lvl3pPr>
            <a:lvl4pPr>
              <a:defRPr sz="7480"/>
            </a:lvl4pPr>
            <a:lvl5pPr>
              <a:defRPr sz="7480"/>
            </a:lvl5pPr>
            <a:lvl6pPr>
              <a:defRPr sz="7480"/>
            </a:lvl6pPr>
            <a:lvl7pPr>
              <a:defRPr sz="7480"/>
            </a:lvl7pPr>
            <a:lvl8pPr>
              <a:defRPr sz="7480"/>
            </a:lvl8pPr>
            <a:lvl9pPr>
              <a:defRPr sz="748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55671" y="15361920"/>
            <a:ext cx="11030233" cy="28459857"/>
          </a:xfrm>
        </p:spPr>
        <p:txBody>
          <a:bodyPr/>
          <a:lstStyle>
            <a:lvl1pPr marL="0" indent="0">
              <a:buNone/>
              <a:defRPr sz="5984"/>
            </a:lvl1pPr>
            <a:lvl2pPr marL="1709974" indent="0">
              <a:buNone/>
              <a:defRPr sz="5236"/>
            </a:lvl2pPr>
            <a:lvl3pPr marL="3419947" indent="0">
              <a:buNone/>
              <a:defRPr sz="4488"/>
            </a:lvl3pPr>
            <a:lvl4pPr marL="5129921" indent="0">
              <a:buNone/>
              <a:defRPr sz="3740"/>
            </a:lvl4pPr>
            <a:lvl5pPr marL="6839895" indent="0">
              <a:buNone/>
              <a:defRPr sz="3740"/>
            </a:lvl5pPr>
            <a:lvl6pPr marL="8549869" indent="0">
              <a:buNone/>
              <a:defRPr sz="3740"/>
            </a:lvl6pPr>
            <a:lvl7pPr marL="10259842" indent="0">
              <a:buNone/>
              <a:defRPr sz="3740"/>
            </a:lvl7pPr>
            <a:lvl8pPr marL="11969816" indent="0">
              <a:buNone/>
              <a:defRPr sz="3740"/>
            </a:lvl8pPr>
            <a:lvl9pPr marL="13679790" indent="0">
              <a:buNone/>
              <a:defRPr sz="374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178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671" y="3413760"/>
            <a:ext cx="11030233" cy="11948160"/>
          </a:xfrm>
        </p:spPr>
        <p:txBody>
          <a:bodyPr anchor="b"/>
          <a:lstStyle>
            <a:lvl1pPr>
              <a:defRPr sz="1196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539248" y="7372785"/>
            <a:ext cx="17313503" cy="36389733"/>
          </a:xfrm>
        </p:spPr>
        <p:txBody>
          <a:bodyPr anchor="t"/>
          <a:lstStyle>
            <a:lvl1pPr marL="0" indent="0">
              <a:buNone/>
              <a:defRPr sz="11968"/>
            </a:lvl1pPr>
            <a:lvl2pPr marL="1709974" indent="0">
              <a:buNone/>
              <a:defRPr sz="10472"/>
            </a:lvl2pPr>
            <a:lvl3pPr marL="3419947" indent="0">
              <a:buNone/>
              <a:defRPr sz="8976"/>
            </a:lvl3pPr>
            <a:lvl4pPr marL="5129921" indent="0">
              <a:buNone/>
              <a:defRPr sz="7480"/>
            </a:lvl4pPr>
            <a:lvl5pPr marL="6839895" indent="0">
              <a:buNone/>
              <a:defRPr sz="7480"/>
            </a:lvl5pPr>
            <a:lvl6pPr marL="8549869" indent="0">
              <a:buNone/>
              <a:defRPr sz="7480"/>
            </a:lvl6pPr>
            <a:lvl7pPr marL="10259842" indent="0">
              <a:buNone/>
              <a:defRPr sz="7480"/>
            </a:lvl7pPr>
            <a:lvl8pPr marL="11969816" indent="0">
              <a:buNone/>
              <a:defRPr sz="7480"/>
            </a:lvl8pPr>
            <a:lvl9pPr marL="13679790" indent="0">
              <a:buNone/>
              <a:defRPr sz="748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55671" y="15361920"/>
            <a:ext cx="11030233" cy="28459857"/>
          </a:xfrm>
        </p:spPr>
        <p:txBody>
          <a:bodyPr/>
          <a:lstStyle>
            <a:lvl1pPr marL="0" indent="0">
              <a:buNone/>
              <a:defRPr sz="5984"/>
            </a:lvl1pPr>
            <a:lvl2pPr marL="1709974" indent="0">
              <a:buNone/>
              <a:defRPr sz="5236"/>
            </a:lvl2pPr>
            <a:lvl3pPr marL="3419947" indent="0">
              <a:buNone/>
              <a:defRPr sz="4488"/>
            </a:lvl3pPr>
            <a:lvl4pPr marL="5129921" indent="0">
              <a:buNone/>
              <a:defRPr sz="3740"/>
            </a:lvl4pPr>
            <a:lvl5pPr marL="6839895" indent="0">
              <a:buNone/>
              <a:defRPr sz="3740"/>
            </a:lvl5pPr>
            <a:lvl6pPr marL="8549869" indent="0">
              <a:buNone/>
              <a:defRPr sz="3740"/>
            </a:lvl6pPr>
            <a:lvl7pPr marL="10259842" indent="0">
              <a:buNone/>
              <a:defRPr sz="3740"/>
            </a:lvl7pPr>
            <a:lvl8pPr marL="11969816" indent="0">
              <a:buNone/>
              <a:defRPr sz="3740"/>
            </a:lvl8pPr>
            <a:lvl9pPr marL="13679790" indent="0">
              <a:buNone/>
              <a:defRPr sz="374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53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0937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474028" y="2726267"/>
            <a:ext cx="7374270" cy="433950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51218" y="2726267"/>
            <a:ext cx="21695316" cy="433950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296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51217" y="2726278"/>
            <a:ext cx="29497080" cy="98975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1217" y="13631334"/>
            <a:ext cx="29497080" cy="32489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51217" y="47460758"/>
            <a:ext cx="7694890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EB274-A8CB-42A4-B2F6-9D8F7BB53180}" type="datetimeFigureOut">
              <a:rPr lang="ko-KR" altLang="en-US" smtClean="0"/>
              <a:t>2019-11-28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28589" y="47460758"/>
            <a:ext cx="11542336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153406" y="47460758"/>
            <a:ext cx="7694890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00455-A553-42F5-B76C-3B4D4423C9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431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3419947" rtl="0" eaLnBrk="1" latinLnBrk="1" hangingPunct="1">
        <a:lnSpc>
          <a:spcPct val="90000"/>
        </a:lnSpc>
        <a:spcBef>
          <a:spcPct val="0"/>
        </a:spcBef>
        <a:buNone/>
        <a:defRPr sz="164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54987" indent="-854987" algn="l" defTabSz="3419947" rtl="0" eaLnBrk="1" latinLnBrk="1" hangingPunct="1">
        <a:lnSpc>
          <a:spcPct val="90000"/>
        </a:lnSpc>
        <a:spcBef>
          <a:spcPts val="3740"/>
        </a:spcBef>
        <a:buFont typeface="Arial" panose="020B0604020202020204" pitchFamily="34" charset="0"/>
        <a:buChar char="•"/>
        <a:defRPr sz="10472" kern="1200">
          <a:solidFill>
            <a:schemeClr val="tx1"/>
          </a:solidFill>
          <a:latin typeface="+mn-lt"/>
          <a:ea typeface="+mn-ea"/>
          <a:cs typeface="+mn-cs"/>
        </a:defRPr>
      </a:lvl1pPr>
      <a:lvl2pPr marL="2564961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8976" kern="1200">
          <a:solidFill>
            <a:schemeClr val="tx1"/>
          </a:solidFill>
          <a:latin typeface="+mn-lt"/>
          <a:ea typeface="+mn-ea"/>
          <a:cs typeface="+mn-cs"/>
        </a:defRPr>
      </a:lvl2pPr>
      <a:lvl3pPr marL="4274934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7480" kern="1200">
          <a:solidFill>
            <a:schemeClr val="tx1"/>
          </a:solidFill>
          <a:latin typeface="+mn-lt"/>
          <a:ea typeface="+mn-ea"/>
          <a:cs typeface="+mn-cs"/>
        </a:defRPr>
      </a:lvl3pPr>
      <a:lvl4pPr marL="5984908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4pPr>
      <a:lvl5pPr marL="7694882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5pPr>
      <a:lvl6pPr marL="9404855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6pPr>
      <a:lvl7pPr marL="11114829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7pPr>
      <a:lvl8pPr marL="12824803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8pPr>
      <a:lvl9pPr marL="14534777" indent="-854987" algn="l" defTabSz="3419947" rtl="0" eaLnBrk="1" latinLnBrk="1" hangingPunct="1">
        <a:lnSpc>
          <a:spcPct val="90000"/>
        </a:lnSpc>
        <a:spcBef>
          <a:spcPts val="1870"/>
        </a:spcBef>
        <a:buFont typeface="Arial" panose="020B0604020202020204" pitchFamily="34" charset="0"/>
        <a:buChar char="•"/>
        <a:defRPr sz="67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1pPr>
      <a:lvl2pPr marL="1709974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2pPr>
      <a:lvl3pPr marL="3419947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3pPr>
      <a:lvl4pPr marL="5129921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4pPr>
      <a:lvl5pPr marL="6839895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5pPr>
      <a:lvl6pPr marL="8549869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6pPr>
      <a:lvl7pPr marL="10259842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7pPr>
      <a:lvl8pPr marL="11969816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8pPr>
      <a:lvl9pPr marL="13679790" algn="l" defTabSz="3419947" rtl="0" eaLnBrk="1" latinLnBrk="1" hangingPunct="1">
        <a:defRPr sz="673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12" Type="http://schemas.openxmlformats.org/officeDocument/2006/relationships/image" Target="../media/image1.emf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4.png"/><Relationship Id="rId15" Type="http://schemas.openxmlformats.org/officeDocument/2006/relationships/oleObject" Target="../embeddings/oleObject2.bin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9" name="Picture 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38" y="23773880"/>
            <a:ext cx="10862578" cy="5677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7" descr="C:\Users\Dorota\Desktop\Do wysłania\JPC\TOC_small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1150" y="36670705"/>
            <a:ext cx="11303045" cy="5193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10" descr="C:\Users\Dorota\Desktop\NCN\Figure 4 new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5656" y="36891585"/>
            <a:ext cx="5679191" cy="3873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Picture 10" descr="C:\Users\Dorota\Desktop\NCN\Figure S5 good resolution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7389" y="22897580"/>
            <a:ext cx="11115539" cy="7772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2" descr="C:\Users\Dorota\Desktop\Do wysłania\JPC Letters\Figure4_merged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09" y="34564082"/>
            <a:ext cx="11142280" cy="849956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직사각형 4"/>
          <p:cNvSpPr/>
          <p:nvPr/>
        </p:nvSpPr>
        <p:spPr>
          <a:xfrm>
            <a:off x="269090" y="43083538"/>
            <a:ext cx="113706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cs typeface="Arial" panose="020B0604020202020204" pitchFamily="34" charset="0"/>
              </a:rPr>
              <a:t>Figure 5.</a:t>
            </a:r>
            <a:r>
              <a:rPr lang="en-US" altLang="ko-KR" sz="2400" dirty="0">
                <a:cs typeface="Arial" panose="020B0604020202020204" pitchFamily="34" charset="0"/>
              </a:rPr>
              <a:t> Vibrational population decays of </a:t>
            </a:r>
            <a:r>
              <a:rPr lang="en-US" altLang="ko-KR" sz="2400" b="1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 in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(a) and 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(b), and </a:t>
            </a:r>
            <a:r>
              <a:rPr lang="en-US" altLang="ko-KR" sz="2400" b="1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 in CH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OD/DMSO (1:1 v/v) mixture (c) and CH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OH (d). In (a) and (c), the samples were </a:t>
            </a:r>
            <a:r>
              <a:rPr lang="en-US" altLang="ko-KR" sz="2400" dirty="0" err="1">
                <a:cs typeface="Arial" panose="020B0604020202020204" pitchFamily="34" charset="0"/>
              </a:rPr>
              <a:t>deuterated</a:t>
            </a:r>
            <a:r>
              <a:rPr lang="en-US" altLang="ko-KR" sz="2400" dirty="0">
                <a:cs typeface="Arial" panose="020B0604020202020204" pitchFamily="34" charset="0"/>
              </a:rPr>
              <a:t> by their direct dissolution in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and CH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OD/DMSO, respectively. The inset shows the isotropic transient absorption spectra at the delay time </a:t>
            </a:r>
            <a:r>
              <a:rPr lang="en-US" altLang="ko-KR" sz="2400" i="1" dirty="0">
                <a:cs typeface="Arial" panose="020B0604020202020204" pitchFamily="34" charset="0"/>
              </a:rPr>
              <a:t>t</a:t>
            </a:r>
            <a:r>
              <a:rPr lang="en-US" altLang="ko-KR" sz="2400" dirty="0">
                <a:cs typeface="Arial" panose="020B0604020202020204" pitchFamily="34" charset="0"/>
              </a:rPr>
              <a:t> (</a:t>
            </a:r>
            <a:r>
              <a:rPr lang="en-US" altLang="ko-KR" sz="2400" dirty="0" err="1">
                <a:cs typeface="Arial" panose="020B0604020202020204" pitchFamily="34" charset="0"/>
              </a:rPr>
              <a:t>ps</a:t>
            </a:r>
            <a:r>
              <a:rPr lang="en-US" altLang="ko-KR" sz="2400" dirty="0">
                <a:cs typeface="Arial" panose="020B0604020202020204" pitchFamily="34" charset="0"/>
              </a:rPr>
              <a:t>). </a:t>
            </a:r>
            <a:endParaRPr lang="ko-KR" altLang="en-US" sz="2400" dirty="0">
              <a:cs typeface="Arial" panose="020B0604020202020204" pitchFamily="34" charset="0"/>
            </a:endParaRPr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8391" y="22548095"/>
            <a:ext cx="10518441" cy="824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" descr="C:\Users\Dorota\Desktop\NCN\Figure 1 high resolution.p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67" y="15047955"/>
            <a:ext cx="9093625" cy="33992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개체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5457420"/>
              </p:ext>
            </p:extLst>
          </p:nvPr>
        </p:nvGraphicFramePr>
        <p:xfrm>
          <a:off x="11626362" y="14517476"/>
          <a:ext cx="10491787" cy="484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" name="CS ChemDraw Drawing" r:id="rId11" imgW="4406949" imgH="2037150" progId="ChemDraw.Document.6.0">
                  <p:embed/>
                </p:oleObj>
              </mc:Choice>
              <mc:Fallback>
                <p:oleObj name="CS ChemDraw Drawing" r:id="rId11" imgW="4406949" imgH="203715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626362" y="14517476"/>
                        <a:ext cx="10491787" cy="4848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" name="그림 43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2680844" y="32682392"/>
            <a:ext cx="11212795" cy="1151175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18" name="그림 17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91408" y="12820049"/>
            <a:ext cx="10968845" cy="1105773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-3210" y="6350"/>
            <a:ext cx="34199513" cy="62801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Box 1"/>
          <p:cNvSpPr txBox="1"/>
          <p:nvPr/>
        </p:nvSpPr>
        <p:spPr>
          <a:xfrm>
            <a:off x="4921661" y="127000"/>
            <a:ext cx="28140241" cy="5940088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Cyanamide as an Infrared Reporter: Comparison of Vibrational Properties between Nitriles Bonded to N and C Atoms</a:t>
            </a:r>
          </a:p>
          <a:p>
            <a:pPr algn="ctr"/>
            <a:endParaRPr lang="en-US" altLang="ko-KR" sz="2000" b="1" u="sng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endParaRPr lang="en-US" altLang="ko-KR" sz="2000" b="1" u="sng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altLang="ko-KR" sz="4000" b="1" u="sng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Giseong</a:t>
            </a:r>
            <a:r>
              <a:rPr lang="en-US" altLang="ko-KR" sz="4000" b="1" u="sng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Lee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#,‡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Dorota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Kossowska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#, †,‡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Joonhyung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Lim,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†,‡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Soobin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Kim,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†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Hogyu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Han,*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,‡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Kyungwon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Kwak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,*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 †,‡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</a:t>
            </a:r>
          </a:p>
          <a:p>
            <a:pPr algn="ctr"/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and </a:t>
            </a:r>
            <a:r>
              <a:rPr lang="en-US" altLang="ko-KR" sz="40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Minhaeng</a:t>
            </a:r>
            <a:r>
              <a:rPr lang="en-US" altLang="ko-K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Cho*</a:t>
            </a:r>
            <a:r>
              <a:rPr lang="en-US" altLang="ko-KR" sz="40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,†,‡,§</a:t>
            </a:r>
          </a:p>
          <a:p>
            <a:pPr algn="ctr"/>
            <a:endParaRPr lang="en-US" altLang="ko-KR" sz="2400" baseline="-250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altLang="ko-KR" sz="28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†</a:t>
            </a:r>
            <a:r>
              <a:rPr lang="en-US" altLang="ko-KR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Center for Molecular Spectroscopy and Dynamics, Institute for Basic Science (IBS), Seoul 02841, Korea</a:t>
            </a:r>
            <a:endParaRPr lang="ko-KR" altLang="ko-KR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altLang="ko-KR" sz="28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‡</a:t>
            </a:r>
            <a:r>
              <a:rPr lang="en-US" altLang="ko-KR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Department of Chemistry, Korea University, Seoul 02841, Korea</a:t>
            </a:r>
            <a:endParaRPr lang="ko-KR" altLang="ko-KR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altLang="ko-KR" sz="2800" baseline="30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§</a:t>
            </a:r>
            <a:r>
              <a:rPr lang="en-US" altLang="ko-KR" sz="2800" i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Multidimensional Spectroscopy Laboratory, Korea Basic Science Institute, Seoul 02855, Korea</a:t>
            </a:r>
            <a:endParaRPr lang="ko-KR" altLang="en-US" sz="2800" i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461522"/>
            <a:ext cx="5065392" cy="506539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91409" y="6645021"/>
            <a:ext cx="33509608" cy="1209930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sp>
        <p:nvSpPr>
          <p:cNvPr id="15" name="직사각형 14"/>
          <p:cNvSpPr/>
          <p:nvPr/>
        </p:nvSpPr>
        <p:spPr>
          <a:xfrm>
            <a:off x="733930" y="6699447"/>
            <a:ext cx="30455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600" dirty="0">
                <a:solidFill>
                  <a:srgbClr val="FFFF00"/>
                </a:solidFill>
              </a:rPr>
              <a:t>Abstract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2588220" y="12820049"/>
            <a:ext cx="11212796" cy="1197579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35" name="그림 34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322896" y="20806371"/>
            <a:ext cx="10937358" cy="1198800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42" name="그림 41"/>
          <p:cNvPicPr>
            <a:picLocks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11626364" y="12820048"/>
            <a:ext cx="10513294" cy="1151175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43" name="그림 42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91408" y="44808802"/>
            <a:ext cx="33404588" cy="1198800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sp>
        <p:nvSpPr>
          <p:cNvPr id="45" name="직사각형 44"/>
          <p:cNvSpPr/>
          <p:nvPr/>
        </p:nvSpPr>
        <p:spPr>
          <a:xfrm>
            <a:off x="454427" y="44911474"/>
            <a:ext cx="463954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10. Reference 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615105" y="20877719"/>
            <a:ext cx="475187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4. FTIR spectra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22945201" y="32752424"/>
            <a:ext cx="435568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9. Conclusion</a:t>
            </a:r>
          </a:p>
        </p:txBody>
      </p:sp>
      <p:sp>
        <p:nvSpPr>
          <p:cNvPr id="64" name="직사각형 63"/>
          <p:cNvSpPr/>
          <p:nvPr/>
        </p:nvSpPr>
        <p:spPr>
          <a:xfrm>
            <a:off x="570951" y="12841637"/>
            <a:ext cx="385503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1. Structure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22876631" y="12891956"/>
            <a:ext cx="358143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3. Scheme </a:t>
            </a:r>
          </a:p>
        </p:txBody>
      </p:sp>
      <p:pic>
        <p:nvPicPr>
          <p:cNvPr id="87" name="그림 86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11626362" y="32684669"/>
            <a:ext cx="10513296" cy="1151175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pic>
        <p:nvPicPr>
          <p:cNvPr id="88" name="그림 87"/>
          <p:cNvPicPr>
            <a:picLocks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91408" y="32652012"/>
            <a:ext cx="10965687" cy="1198800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sp>
        <p:nvSpPr>
          <p:cNvPr id="96" name="직사각형 95"/>
          <p:cNvSpPr/>
          <p:nvPr/>
        </p:nvSpPr>
        <p:spPr>
          <a:xfrm>
            <a:off x="26018692" y="20856455"/>
            <a:ext cx="9428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/>
              <a:t>6. </a:t>
            </a:r>
          </a:p>
        </p:txBody>
      </p:sp>
      <p:sp>
        <p:nvSpPr>
          <p:cNvPr id="97" name="직사각형 96"/>
          <p:cNvSpPr/>
          <p:nvPr/>
        </p:nvSpPr>
        <p:spPr>
          <a:xfrm>
            <a:off x="571684" y="32749177"/>
            <a:ext cx="75857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7. IR Pump−probe Data 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11913074" y="32756228"/>
            <a:ext cx="69390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8. </a:t>
            </a:r>
            <a:r>
              <a:rPr lang="en-US" altLang="ko-KR" sz="6000" i="1" dirty="0">
                <a:solidFill>
                  <a:srgbClr val="FFFF00"/>
                </a:solidFill>
              </a:rPr>
              <a:t>n</a:t>
            </a:r>
            <a:r>
              <a:rPr lang="en-US" altLang="ko-KR" sz="6000" dirty="0">
                <a:solidFill>
                  <a:srgbClr val="FFFF00"/>
                </a:solidFill>
              </a:rPr>
              <a:t> → </a:t>
            </a:r>
            <a:r>
              <a:rPr lang="en-US" altLang="ko-KR" sz="6000" i="1" dirty="0">
                <a:solidFill>
                  <a:srgbClr val="FFFF00"/>
                </a:solidFill>
              </a:rPr>
              <a:t>π</a:t>
            </a:r>
            <a:r>
              <a:rPr lang="en-US" altLang="ko-KR" sz="6000" dirty="0">
                <a:solidFill>
                  <a:srgbClr val="FFFF00"/>
                </a:solidFill>
              </a:rPr>
              <a:t>* interaction 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733930" y="8218171"/>
            <a:ext cx="328677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i="1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cyanamidoalanine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AlaNHCN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3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ko-KR" sz="320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cyanamidophenylalanine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PheNHCN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32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were synthesized. The vibrational properties of their CN stretch mode were studied using FTIR and femtosecond IR pump−probe spectroscopies. Aromatic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shows a complicated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lineshape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of the FTIR spectrum, which arises from the accidental Fermi resonance, and can be substantially simplified by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deuteration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of the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(NHCN) into NDCN group. The transition dipole strengths of the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group are larger than those of the nitrile (CN) group, but comparable to those of the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azido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(N</a:t>
            </a:r>
            <a:r>
              <a:rPr lang="en-US" altLang="ko-KR" sz="3200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) and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isonitrile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(NC) groups. The vibrational lifetimes of the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group are similar to those of the nitrile and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azido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groups, but shorter than those of the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isonitrile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group. It is believed that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cyanamide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has the potential to be a good IR reporter of the conformational and environmental structure and dynamics of biomolecules in complementary to nitrile.</a:t>
            </a:r>
            <a:endParaRPr lang="ko-KR" altLang="ko-K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1853668" y="12870185"/>
            <a:ext cx="34067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2. Scheme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4419" y="46841229"/>
            <a:ext cx="3339016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/>
              <a:t>[1] Oh, K.-I.; Lee, J.-H.; </a:t>
            </a:r>
            <a:r>
              <a:rPr lang="en-US" altLang="ko-KR" sz="3200" dirty="0" err="1"/>
              <a:t>Joo</a:t>
            </a:r>
            <a:r>
              <a:rPr lang="en-US" altLang="ko-KR" sz="3200" dirty="0"/>
              <a:t>, C.; Han, H.; Cho, M. </a:t>
            </a:r>
            <a:r>
              <a:rPr lang="en-US" altLang="ko-KR" sz="3200" i="1" dirty="0"/>
              <a:t>β</a:t>
            </a:r>
            <a:r>
              <a:rPr lang="en-US" altLang="ko-KR" sz="3200" dirty="0"/>
              <a:t>-</a:t>
            </a:r>
            <a:r>
              <a:rPr lang="en-US" altLang="ko-KR" sz="3200" dirty="0" err="1"/>
              <a:t>Azidoalanine</a:t>
            </a:r>
            <a:r>
              <a:rPr lang="en-US" altLang="ko-KR" sz="3200" dirty="0"/>
              <a:t> as an IR probe: Application to Amyloid A</a:t>
            </a:r>
            <a:r>
              <a:rPr lang="en-US" altLang="ko-KR" sz="3200" i="1" dirty="0"/>
              <a:t>β</a:t>
            </a:r>
            <a:r>
              <a:rPr lang="en-US" altLang="ko-KR" sz="3200" dirty="0"/>
              <a:t>(16-22) Aggregation. </a:t>
            </a:r>
            <a:r>
              <a:rPr lang="en-US" altLang="ko-KR" sz="3200" i="1" dirty="0"/>
              <a:t>J. Phys. Chem. B</a:t>
            </a:r>
            <a:r>
              <a:rPr lang="en-US" altLang="ko-KR" sz="3200" dirty="0"/>
              <a:t> 2008, </a:t>
            </a:r>
            <a:r>
              <a:rPr lang="en-US" altLang="ko-KR" sz="3200" i="1" dirty="0"/>
              <a:t>112</a:t>
            </a:r>
            <a:r>
              <a:rPr lang="en-US" altLang="ko-KR" sz="3200" dirty="0"/>
              <a:t>, 10352−10357.</a:t>
            </a:r>
          </a:p>
          <a:p>
            <a:pPr>
              <a:lnSpc>
                <a:spcPct val="150000"/>
              </a:lnSpc>
            </a:pPr>
            <a:r>
              <a:rPr lang="en-US" altLang="ko-KR" sz="3200" dirty="0"/>
              <a:t>[2] </a:t>
            </a:r>
            <a:r>
              <a:rPr lang="en-US" altLang="ko-KR" sz="3200" dirty="0" err="1"/>
              <a:t>Reichard</a:t>
            </a:r>
            <a:r>
              <a:rPr lang="en-US" altLang="ko-KR" sz="3200" dirty="0"/>
              <a:t>, G. A.; </a:t>
            </a:r>
            <a:r>
              <a:rPr lang="en-US" altLang="ko-KR" sz="3200" dirty="0" err="1"/>
              <a:t>Stengone</a:t>
            </a:r>
            <a:r>
              <a:rPr lang="en-US" altLang="ko-KR" sz="3200" dirty="0"/>
              <a:t>, C.; </a:t>
            </a:r>
            <a:r>
              <a:rPr lang="en-US" altLang="ko-KR" sz="3200" dirty="0" err="1"/>
              <a:t>Paliwal</a:t>
            </a:r>
            <a:r>
              <a:rPr lang="en-US" altLang="ko-KR" sz="3200" dirty="0"/>
              <a:t>, S.; </a:t>
            </a:r>
            <a:r>
              <a:rPr lang="en-US" altLang="ko-KR" sz="3200" dirty="0" err="1"/>
              <a:t>Mergelsberg</a:t>
            </a:r>
            <a:r>
              <a:rPr lang="en-US" altLang="ko-KR" sz="3200" dirty="0"/>
              <a:t>, I.; </a:t>
            </a:r>
            <a:r>
              <a:rPr lang="en-US" altLang="ko-KR" sz="3200" dirty="0" err="1"/>
              <a:t>Majmundar</a:t>
            </a:r>
            <a:r>
              <a:rPr lang="en-US" altLang="ko-KR" sz="3200" dirty="0"/>
              <a:t>, S.; Wang, C.; </a:t>
            </a:r>
            <a:r>
              <a:rPr lang="en-US" altLang="ko-KR" sz="3200" dirty="0" err="1"/>
              <a:t>Tiberi</a:t>
            </a:r>
            <a:r>
              <a:rPr lang="en-US" altLang="ko-KR" sz="3200" dirty="0"/>
              <a:t>, R.; </a:t>
            </a:r>
            <a:r>
              <a:rPr lang="en-US" altLang="ko-KR" sz="3200" dirty="0" err="1"/>
              <a:t>McPhail</a:t>
            </a:r>
            <a:r>
              <a:rPr lang="en-US" altLang="ko-KR" sz="3200" dirty="0"/>
              <a:t>, A. T.; </a:t>
            </a:r>
            <a:r>
              <a:rPr lang="en-US" altLang="ko-KR" sz="3200" dirty="0" err="1"/>
              <a:t>Piwinski</a:t>
            </a:r>
            <a:r>
              <a:rPr lang="en-US" altLang="ko-KR" sz="3200" dirty="0"/>
              <a:t>, J. J.; Shih, N.-Y. Asymmetric Synthesis of 4,4-Disubstituted-2-Imidazoli-dinones: </a:t>
            </a:r>
          </a:p>
          <a:p>
            <a:pPr>
              <a:lnSpc>
                <a:spcPct val="150000"/>
              </a:lnSpc>
            </a:pPr>
            <a:r>
              <a:rPr lang="en-US" altLang="ko-KR" sz="3200" dirty="0"/>
              <a:t>      Potent NK</a:t>
            </a:r>
            <a:r>
              <a:rPr lang="en-US" altLang="ko-KR" sz="3200" baseline="-25000" dirty="0"/>
              <a:t>1</a:t>
            </a:r>
            <a:r>
              <a:rPr lang="en-US" altLang="ko-KR" sz="3200" dirty="0"/>
              <a:t> Antagonists. </a:t>
            </a:r>
            <a:r>
              <a:rPr lang="en-US" altLang="ko-KR" sz="3200" i="1" dirty="0"/>
              <a:t>Org. </a:t>
            </a:r>
            <a:r>
              <a:rPr lang="en-US" altLang="ko-KR" sz="3200" i="1" dirty="0" err="1"/>
              <a:t>Lett</a:t>
            </a:r>
            <a:r>
              <a:rPr lang="en-US" altLang="ko-KR" sz="3200" i="1" dirty="0"/>
              <a:t>.</a:t>
            </a:r>
            <a:r>
              <a:rPr lang="en-US" altLang="ko-KR" sz="3200" dirty="0"/>
              <a:t> </a:t>
            </a:r>
            <a:r>
              <a:rPr lang="en-US" altLang="ko-KR" sz="3200" b="1" dirty="0"/>
              <a:t>2003</a:t>
            </a:r>
            <a:r>
              <a:rPr lang="en-US" altLang="ko-KR" sz="3200" dirty="0"/>
              <a:t>, </a:t>
            </a:r>
            <a:r>
              <a:rPr lang="en-US" altLang="ko-KR" sz="3200" i="1" dirty="0"/>
              <a:t>5</a:t>
            </a:r>
            <a:r>
              <a:rPr lang="en-US" altLang="ko-KR" sz="3200" dirty="0"/>
              <a:t>, 4249−4251.</a:t>
            </a:r>
            <a:endParaRPr lang="ko-KR" altLang="en-US" sz="3200" dirty="0"/>
          </a:p>
        </p:txBody>
      </p:sp>
      <p:sp>
        <p:nvSpPr>
          <p:cNvPr id="8" name="직사각형 7"/>
          <p:cNvSpPr/>
          <p:nvPr/>
        </p:nvSpPr>
        <p:spPr>
          <a:xfrm>
            <a:off x="2771171" y="19724508"/>
            <a:ext cx="54679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cs typeface="Arial" panose="020B0604020202020204" pitchFamily="34" charset="0"/>
              </a:rPr>
              <a:t>Figure 1.</a:t>
            </a:r>
            <a:r>
              <a:rPr lang="en-US" altLang="ko-KR" sz="2800" dirty="0">
                <a:cs typeface="Arial" panose="020B0604020202020204" pitchFamily="34" charset="0"/>
              </a:rPr>
              <a:t> </a:t>
            </a:r>
            <a:r>
              <a:rPr lang="en-US" altLang="ko-KR" sz="2400" dirty="0">
                <a:cs typeface="Arial" panose="020B0604020202020204" pitchFamily="34" charset="0"/>
              </a:rPr>
              <a:t>Structures of IR probes </a:t>
            </a:r>
            <a:r>
              <a:rPr lang="en-US" altLang="ko-KR" sz="2400" b="1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 and </a:t>
            </a:r>
            <a:r>
              <a:rPr lang="en-US" altLang="ko-KR" sz="2400" b="1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.</a:t>
            </a:r>
            <a:endParaRPr lang="ko-KR" altLang="en-US" sz="2400" dirty="0">
              <a:cs typeface="Arial" panose="020B0604020202020204" pitchFamily="34" charset="0"/>
            </a:endParaRPr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148886"/>
              </p:ext>
            </p:extLst>
          </p:nvPr>
        </p:nvGraphicFramePr>
        <p:xfrm>
          <a:off x="22538872" y="15364777"/>
          <a:ext cx="11282363" cy="2575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" name="CS ChemDraw Drawing" r:id="rId15" imgW="5194927" imgH="1185300" progId="ChemDraw.Document.6.0">
                  <p:embed/>
                </p:oleObj>
              </mc:Choice>
              <mc:Fallback>
                <p:oleObj name="CS ChemDraw Drawing" r:id="rId15" imgW="5194927" imgH="118530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538872" y="15364777"/>
                        <a:ext cx="11282363" cy="25757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직사각형 33"/>
          <p:cNvSpPr/>
          <p:nvPr/>
        </p:nvSpPr>
        <p:spPr>
          <a:xfrm>
            <a:off x="11751662" y="19346295"/>
            <a:ext cx="993515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>
                <a:cs typeface="Arial" panose="020B0604020202020204" pitchFamily="34" charset="0"/>
              </a:rPr>
              <a:t>Scheme 1.</a:t>
            </a:r>
            <a:r>
              <a:rPr lang="en-US" altLang="ko-KR" sz="2800" dirty="0">
                <a:cs typeface="Arial" panose="020B0604020202020204" pitchFamily="34" charset="0"/>
              </a:rPr>
              <a:t> </a:t>
            </a:r>
            <a:r>
              <a:rPr lang="en-US" altLang="ko-KR" sz="2400" dirty="0">
                <a:cs typeface="Arial" panose="020B0604020202020204" pitchFamily="34" charset="0"/>
              </a:rPr>
              <a:t>(a) Ac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O, Et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N, DMAP, CH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Cl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 , </a:t>
            </a:r>
            <a:r>
              <a:rPr lang="en-US" altLang="ko-KR" sz="2400" dirty="0" err="1">
                <a:cs typeface="Arial" panose="020B0604020202020204" pitchFamily="34" charset="0"/>
              </a:rPr>
              <a:t>rt</a:t>
            </a:r>
            <a:r>
              <a:rPr lang="en-US" altLang="ko-KR" sz="2400" dirty="0">
                <a:cs typeface="Arial" panose="020B0604020202020204" pitchFamily="34" charset="0"/>
              </a:rPr>
              <a:t>, 80%; (b) 40% MeNH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cs typeface="Arial" panose="020B0604020202020204" pitchFamily="34" charset="0"/>
              </a:rPr>
              <a:t>                        </a:t>
            </a:r>
            <a:r>
              <a:rPr lang="en-US" altLang="ko-KR" sz="2400" dirty="0" err="1">
                <a:cs typeface="Arial" panose="020B0604020202020204" pitchFamily="34" charset="0"/>
              </a:rPr>
              <a:t>MeOH</a:t>
            </a:r>
            <a:r>
              <a:rPr lang="en-US" altLang="ko-KR" sz="2400" dirty="0">
                <a:cs typeface="Arial" panose="020B0604020202020204" pitchFamily="34" charset="0"/>
              </a:rPr>
              <a:t>, </a:t>
            </a:r>
            <a:r>
              <a:rPr lang="en-US" altLang="ko-KR" sz="2400" dirty="0" err="1">
                <a:cs typeface="Arial" panose="020B0604020202020204" pitchFamily="34" charset="0"/>
              </a:rPr>
              <a:t>rt</a:t>
            </a:r>
            <a:r>
              <a:rPr lang="en-US" altLang="ko-KR" sz="2400" dirty="0">
                <a:cs typeface="Arial" panose="020B0604020202020204" pitchFamily="34" charset="0"/>
              </a:rPr>
              <a:t>, 85%; (c) TFA, </a:t>
            </a:r>
            <a:r>
              <a:rPr lang="en-US" altLang="ko-KR" sz="2400" dirty="0" err="1">
                <a:cs typeface="Arial" panose="020B0604020202020204" pitchFamily="34" charset="0"/>
              </a:rPr>
              <a:t>rt</a:t>
            </a:r>
            <a:r>
              <a:rPr lang="en-US" altLang="ko-KR" sz="2400" dirty="0">
                <a:cs typeface="Arial" panose="020B0604020202020204" pitchFamily="34" charset="0"/>
              </a:rPr>
              <a:t>, 85%</a:t>
            </a:r>
            <a:r>
              <a:rPr lang="en-US" altLang="ko-KR" sz="2400" baseline="30000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; (d) </a:t>
            </a:r>
            <a:r>
              <a:rPr lang="en-US" altLang="ko-KR" sz="2400" dirty="0" err="1">
                <a:cs typeface="Arial" panose="020B0604020202020204" pitchFamily="34" charset="0"/>
              </a:rPr>
              <a:t>BrCN</a:t>
            </a:r>
            <a:r>
              <a:rPr lang="en-US" altLang="ko-KR" sz="2400" dirty="0">
                <a:cs typeface="Arial" panose="020B0604020202020204" pitchFamily="34" charset="0"/>
              </a:rPr>
              <a:t>, Me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N, THF, 0 °C, 72%.</a:t>
            </a:r>
            <a:endParaRPr lang="ko-KR" altLang="ko-KR" sz="2400" dirty="0">
              <a:cs typeface="Arial" panose="020B0604020202020204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2895912" y="19384395"/>
            <a:ext cx="1077064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>
                <a:cs typeface="Arial" panose="020B0604020202020204" pitchFamily="34" charset="0"/>
              </a:rPr>
              <a:t>Scheme 2.</a:t>
            </a:r>
            <a:r>
              <a:rPr lang="en-US" altLang="ko-KR" sz="2800" dirty="0">
                <a:cs typeface="Arial" panose="020B0604020202020204" pitchFamily="34" charset="0"/>
              </a:rPr>
              <a:t> </a:t>
            </a:r>
            <a:r>
              <a:rPr lang="en-US" altLang="ko-KR" sz="2400" dirty="0">
                <a:cs typeface="Arial" panose="020B0604020202020204" pitchFamily="34" charset="0"/>
              </a:rPr>
              <a:t>(a) 40% MeNH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, </a:t>
            </a:r>
            <a:r>
              <a:rPr lang="en-US" altLang="ko-KR" sz="2400" dirty="0" err="1">
                <a:cs typeface="Arial" panose="020B0604020202020204" pitchFamily="34" charset="0"/>
              </a:rPr>
              <a:t>MeOH</a:t>
            </a:r>
            <a:r>
              <a:rPr lang="en-US" altLang="ko-KR" sz="2400" dirty="0">
                <a:cs typeface="Arial" panose="020B0604020202020204" pitchFamily="34" charset="0"/>
              </a:rPr>
              <a:t>, </a:t>
            </a:r>
            <a:r>
              <a:rPr lang="en-US" altLang="ko-KR" sz="2400" dirty="0" err="1">
                <a:cs typeface="Arial" panose="020B0604020202020204" pitchFamily="34" charset="0"/>
              </a:rPr>
              <a:t>rt</a:t>
            </a:r>
            <a:r>
              <a:rPr lang="en-US" altLang="ko-KR" sz="2400" dirty="0">
                <a:cs typeface="Arial" panose="020B0604020202020204" pitchFamily="34" charset="0"/>
              </a:rPr>
              <a:t>, 100%</a:t>
            </a:r>
            <a:r>
              <a:rPr lang="en-US" altLang="ko-KR" sz="2400" baseline="30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; (b) </a:t>
            </a:r>
            <a:r>
              <a:rPr lang="en-US" altLang="ko-KR" sz="2400" dirty="0" err="1">
                <a:cs typeface="Arial" panose="020B0604020202020204" pitchFamily="34" charset="0"/>
              </a:rPr>
              <a:t>BrCN</a:t>
            </a:r>
            <a:r>
              <a:rPr lang="en-US" altLang="ko-KR" sz="2400" dirty="0">
                <a:cs typeface="Arial" panose="020B0604020202020204" pitchFamily="34" charset="0"/>
              </a:rPr>
              <a:t>, THF/Et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(1:1), 65 °C, 56%.</a:t>
            </a:r>
            <a:endParaRPr lang="ko-KR" altLang="ko-KR" sz="2400" dirty="0">
              <a:cs typeface="Arial" panose="020B0604020202020204" pitchFamily="34" charset="0"/>
            </a:endParaRP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22588220" y="20819278"/>
            <a:ext cx="11212797" cy="1197579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sp>
        <p:nvSpPr>
          <p:cNvPr id="53" name="직사각형 52"/>
          <p:cNvSpPr/>
          <p:nvPr/>
        </p:nvSpPr>
        <p:spPr>
          <a:xfrm>
            <a:off x="12004644" y="31115176"/>
            <a:ext cx="99883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cs typeface="Arial" panose="020B0604020202020204" pitchFamily="34" charset="0"/>
              </a:rPr>
              <a:t>Figure 3.</a:t>
            </a:r>
            <a:r>
              <a:rPr lang="en-US" altLang="ko-KR" sz="2400" dirty="0">
                <a:cs typeface="Arial" panose="020B0604020202020204" pitchFamily="34" charset="0"/>
              </a:rPr>
              <a:t> Solvent-dependent FTIR spectra of </a:t>
            </a:r>
            <a:r>
              <a:rPr lang="en-US" altLang="ko-KR" sz="2400" b="1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 and </a:t>
            </a:r>
            <a:r>
              <a:rPr lang="en-US" altLang="ko-KR" sz="2400" b="1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. In (c), the samples were </a:t>
            </a:r>
            <a:r>
              <a:rPr lang="en-US" altLang="ko-KR" sz="2400" dirty="0" err="1">
                <a:cs typeface="Arial" panose="020B0604020202020204" pitchFamily="34" charset="0"/>
              </a:rPr>
              <a:t>deuterated</a:t>
            </a:r>
            <a:r>
              <a:rPr lang="en-US" altLang="ko-KR" sz="2400" dirty="0">
                <a:cs typeface="Arial" panose="020B0604020202020204" pitchFamily="34" charset="0"/>
              </a:rPr>
              <a:t> with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and then dried before they were dissolved in </a:t>
            </a:r>
            <a:r>
              <a:rPr lang="en-US" altLang="ko-KR" sz="2400" dirty="0" err="1">
                <a:cs typeface="Arial" panose="020B0604020202020204" pitchFamily="34" charset="0"/>
              </a:rPr>
              <a:t>deuterated</a:t>
            </a:r>
            <a:r>
              <a:rPr lang="en-US" altLang="ko-KR" sz="2400" dirty="0">
                <a:cs typeface="Arial" panose="020B0604020202020204" pitchFamily="34" charset="0"/>
              </a:rPr>
              <a:t> solvents. </a:t>
            </a:r>
            <a:endParaRPr lang="ko-KR" altLang="ko-KR" sz="2400" dirty="0">
              <a:cs typeface="Arial" panose="020B0604020202020204" pitchFamily="34" charset="0"/>
            </a:endParaRPr>
          </a:p>
        </p:txBody>
      </p:sp>
      <p:pic>
        <p:nvPicPr>
          <p:cNvPr id="54" name="그림 53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56"/>
          <a:stretch/>
        </p:blipFill>
        <p:spPr>
          <a:xfrm>
            <a:off x="11664642" y="20824862"/>
            <a:ext cx="10475016" cy="1197579"/>
          </a:xfrm>
          <a:prstGeom prst="rect">
            <a:avLst/>
          </a:prstGeom>
          <a:solidFill>
            <a:schemeClr val="bg1"/>
          </a:solidFill>
          <a:effectLst>
            <a:reflection blurRad="241300" stA="60000" endPos="38000" dist="139700" dir="5400000" sy="-100000" algn="bl" rotWithShape="0"/>
          </a:effectLst>
          <a:scene3d>
            <a:camera prst="orthographicFront"/>
            <a:lightRig rig="threePt" dir="t"/>
          </a:scene3d>
          <a:sp3d>
            <a:bevelT w="317500"/>
          </a:sp3d>
        </p:spPr>
      </p:pic>
      <p:sp>
        <p:nvSpPr>
          <p:cNvPr id="9" name="직사각형 8"/>
          <p:cNvSpPr/>
          <p:nvPr/>
        </p:nvSpPr>
        <p:spPr>
          <a:xfrm>
            <a:off x="11908337" y="43023700"/>
            <a:ext cx="9987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cs typeface="Arial" panose="020B0604020202020204" pitchFamily="34" charset="0"/>
              </a:rPr>
              <a:t>Figure 5.</a:t>
            </a:r>
            <a:r>
              <a:rPr lang="en-US" altLang="ko-KR" sz="2400" dirty="0">
                <a:cs typeface="Arial" panose="020B0604020202020204" pitchFamily="34" charset="0"/>
              </a:rPr>
              <a:t> </a:t>
            </a:r>
            <a:r>
              <a:rPr lang="en-US" altLang="ko-KR" sz="2400" i="1" dirty="0">
                <a:cs typeface="Arial" panose="020B0604020202020204" pitchFamily="34" charset="0"/>
              </a:rPr>
              <a:t>n</a:t>
            </a:r>
            <a:r>
              <a:rPr lang="en-US" altLang="ko-KR" sz="2400" dirty="0">
                <a:cs typeface="Arial" panose="020B0604020202020204" pitchFamily="34" charset="0"/>
              </a:rPr>
              <a:t> → </a:t>
            </a:r>
            <a:r>
              <a:rPr lang="en-US" altLang="ko-KR" sz="2400" i="1" dirty="0">
                <a:cs typeface="Arial" panose="020B0604020202020204" pitchFamily="34" charset="0"/>
              </a:rPr>
              <a:t>π</a:t>
            </a:r>
            <a:r>
              <a:rPr lang="en-US" altLang="ko-KR" sz="2400" dirty="0">
                <a:cs typeface="Arial" panose="020B0604020202020204" pitchFamily="34" charset="0"/>
              </a:rPr>
              <a:t>* interaction between the N atom’s nonbonding orbital (</a:t>
            </a:r>
            <a:r>
              <a:rPr lang="en-US" altLang="ko-KR" sz="2400" i="1" dirty="0">
                <a:cs typeface="Arial" panose="020B0604020202020204" pitchFamily="34" charset="0"/>
              </a:rPr>
              <a:t>n</a:t>
            </a:r>
            <a:r>
              <a:rPr lang="en-US" altLang="ko-KR" sz="2400" dirty="0">
                <a:cs typeface="Arial" panose="020B0604020202020204" pitchFamily="34" charset="0"/>
              </a:rPr>
              <a:t>) and CN group’s </a:t>
            </a:r>
            <a:r>
              <a:rPr lang="en-US" altLang="ko-KR" sz="2400" dirty="0" err="1">
                <a:cs typeface="Arial" panose="020B0604020202020204" pitchFamily="34" charset="0"/>
              </a:rPr>
              <a:t>antibonding</a:t>
            </a:r>
            <a:r>
              <a:rPr lang="en-US" altLang="ko-KR" sz="2400" dirty="0">
                <a:cs typeface="Arial" panose="020B0604020202020204" pitchFamily="34" charset="0"/>
              </a:rPr>
              <a:t> orbital (</a:t>
            </a:r>
            <a:r>
              <a:rPr lang="en-US" altLang="ko-KR" sz="2400" i="1" dirty="0">
                <a:cs typeface="Arial" panose="020B0604020202020204" pitchFamily="34" charset="0"/>
              </a:rPr>
              <a:t>π</a:t>
            </a:r>
            <a:r>
              <a:rPr lang="en-US" altLang="ko-KR" sz="2400" dirty="0">
                <a:cs typeface="Arial" panose="020B0604020202020204" pitchFamily="34" charset="0"/>
              </a:rPr>
              <a:t>*) of the NHCN group.</a:t>
            </a:r>
            <a:endParaRPr lang="ko-KR" altLang="en-US" sz="2400" dirty="0">
              <a:cs typeface="Arial" panose="020B0604020202020204" pitchFamily="34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23321729" y="31027252"/>
            <a:ext cx="9964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cs typeface="Arial" panose="020B0604020202020204" pitchFamily="34" charset="0"/>
              </a:rPr>
              <a:t>Figure 4.</a:t>
            </a:r>
            <a:r>
              <a:rPr lang="en-US" altLang="ko-KR" sz="2400" dirty="0">
                <a:cs typeface="Arial" panose="020B0604020202020204" pitchFamily="34" charset="0"/>
              </a:rPr>
              <a:t> Time- and frequency-resolved isotropic IR pump−probe signals at the delay time </a:t>
            </a:r>
            <a:r>
              <a:rPr lang="en-US" altLang="ko-KR" sz="2400" i="1" dirty="0">
                <a:cs typeface="Arial" panose="020B0604020202020204" pitchFamily="34" charset="0"/>
              </a:rPr>
              <a:t>t</a:t>
            </a:r>
            <a:r>
              <a:rPr lang="en-US" altLang="ko-KR" sz="2400" dirty="0">
                <a:cs typeface="Arial" panose="020B0604020202020204" pitchFamily="34" charset="0"/>
              </a:rPr>
              <a:t> for </a:t>
            </a:r>
            <a:r>
              <a:rPr lang="en-US" altLang="ko-KR" sz="2400" b="1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 in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(a) and 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 (b), and </a:t>
            </a:r>
            <a:r>
              <a:rPr lang="en-US" altLang="ko-KR" sz="2400" b="1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 in CH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OD/DMSO (1:1 v/v) mixture (c) and CH</a:t>
            </a:r>
            <a:r>
              <a:rPr lang="en-US" altLang="ko-KR" sz="2400" baseline="-25000" dirty="0">
                <a:cs typeface="Arial" panose="020B0604020202020204" pitchFamily="34" charset="0"/>
              </a:rPr>
              <a:t>3</a:t>
            </a:r>
            <a:r>
              <a:rPr lang="en-US" altLang="ko-KR" sz="2400" dirty="0">
                <a:cs typeface="Arial" panose="020B0604020202020204" pitchFamily="34" charset="0"/>
              </a:rPr>
              <a:t>OH (d) after background corrections to raw spectra.</a:t>
            </a:r>
            <a:endParaRPr lang="ko-KR" altLang="ko-KR" sz="2400" dirty="0">
              <a:cs typeface="Arial" panose="020B0604020202020204" pitchFamily="34" charset="0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11921637" y="20902212"/>
            <a:ext cx="475187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5. FTIR spectra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22831872" y="20877719"/>
            <a:ext cx="741100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19947">
              <a:defRPr/>
            </a:pPr>
            <a:r>
              <a:rPr lang="en-US" altLang="ko-KR" sz="6000" dirty="0">
                <a:solidFill>
                  <a:srgbClr val="FFFF00"/>
                </a:solidFill>
              </a:rPr>
              <a:t>6. IR Pump−probe Data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781632" y="31190535"/>
            <a:ext cx="99883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cs typeface="Arial" panose="020B0604020202020204" pitchFamily="34" charset="0"/>
              </a:rPr>
              <a:t>Figure 2.</a:t>
            </a:r>
            <a:r>
              <a:rPr lang="en-US" altLang="ko-KR" sz="2400" dirty="0">
                <a:cs typeface="Arial" panose="020B0604020202020204" pitchFamily="34" charset="0"/>
              </a:rPr>
              <a:t> Voigt fitting to FTIR spectra of </a:t>
            </a:r>
            <a:r>
              <a:rPr lang="en-US" altLang="ko-KR" sz="2400" b="1" dirty="0">
                <a:cs typeface="Arial" panose="020B0604020202020204" pitchFamily="34" charset="0"/>
              </a:rPr>
              <a:t>1</a:t>
            </a:r>
            <a:r>
              <a:rPr lang="en-US" altLang="ko-KR" sz="2400" dirty="0">
                <a:cs typeface="Arial" panose="020B0604020202020204" pitchFamily="34" charset="0"/>
              </a:rPr>
              <a:t> in (a)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O, (b) 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O, and (c) DMF, Voigt fitting to FTIR spectra of </a:t>
            </a:r>
            <a:r>
              <a:rPr lang="en-US" altLang="ko-KR" sz="2400" b="1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 in (a) D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O, (b) H</a:t>
            </a:r>
            <a:r>
              <a:rPr lang="en-US" altLang="ko-KR" sz="2400" baseline="-25000" dirty="0">
                <a:cs typeface="Arial" panose="020B0604020202020204" pitchFamily="34" charset="0"/>
              </a:rPr>
              <a:t>2</a:t>
            </a:r>
            <a:r>
              <a:rPr lang="en-US" altLang="ko-KR" sz="2400" dirty="0">
                <a:cs typeface="Arial" panose="020B0604020202020204" pitchFamily="34" charset="0"/>
              </a:rPr>
              <a:t>O, and (c) DMF.</a:t>
            </a:r>
            <a:endParaRPr lang="ko-KR" altLang="ko-KR" sz="2400" dirty="0">
              <a:cs typeface="Arial" panose="020B0604020202020204" pitchFamily="34" charset="0"/>
            </a:endParaRPr>
          </a:p>
        </p:txBody>
      </p:sp>
      <p:pic>
        <p:nvPicPr>
          <p:cNvPr id="1116" name="Picture 9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0881" y="4556126"/>
            <a:ext cx="6408641" cy="145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4791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9651</TotalTime>
  <Words>781</Words>
  <Application>Microsoft Office PowerPoint</Application>
  <PresentationFormat>사용자 지정</PresentationFormat>
  <Paragraphs>35</Paragraphs>
  <Slides>1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Times New Roman</vt:lpstr>
      <vt:lpstr>Office 테마</vt:lpstr>
      <vt:lpstr>CS ChemDraw Drawing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 </cp:lastModifiedBy>
  <cp:revision>197</cp:revision>
  <cp:lastPrinted>2018-02-13T07:45:08Z</cp:lastPrinted>
  <dcterms:created xsi:type="dcterms:W3CDTF">2013-08-09T04:54:09Z</dcterms:created>
  <dcterms:modified xsi:type="dcterms:W3CDTF">2019-11-28T06:43:33Z</dcterms:modified>
</cp:coreProperties>
</file>